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83" r:id="rId3"/>
    <p:sldId id="330" r:id="rId4"/>
    <p:sldId id="306" r:id="rId5"/>
    <p:sldId id="307" r:id="rId6"/>
    <p:sldId id="308" r:id="rId7"/>
    <p:sldId id="309" r:id="rId8"/>
    <p:sldId id="341" r:id="rId9"/>
    <p:sldId id="310" r:id="rId10"/>
    <p:sldId id="312" r:id="rId11"/>
    <p:sldId id="311" r:id="rId12"/>
    <p:sldId id="340" r:id="rId13"/>
    <p:sldId id="338" r:id="rId14"/>
    <p:sldId id="339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42" r:id="rId23"/>
    <p:sldId id="343" r:id="rId24"/>
    <p:sldId id="344" r:id="rId25"/>
    <p:sldId id="346" r:id="rId26"/>
    <p:sldId id="345" r:id="rId27"/>
    <p:sldId id="349" r:id="rId28"/>
    <p:sldId id="348" r:id="rId29"/>
    <p:sldId id="34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194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CA14E-EE3B-48BC-BF99-6E9E1411F4CC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A951A-B7C8-44B4-8A3B-12BE92479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693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430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6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18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88545141-B907-41E9-8841-47F1DE723F9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60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6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32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77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02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19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35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99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54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jonlefcheck.net/2013/03/13/r2-for-linear-mixed-effects-model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sers.ox.ac.uk/~cpgl0080/UCL_Rworkshop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ran.r-project.org/web/packages/pamm/pamm.pdf" TargetMode="External"/><Relationship Id="rId2" Type="http://schemas.openxmlformats.org/officeDocument/2006/relationships/hyperlink" Target="http://stats.stackexchange.com/questions/48374/sample-size-calculation-for-mixed-model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oddjobe.blogspot.co.uk/2009/09/power-analysis-for-mixed-effect-models.html" TargetMode="External"/><Relationship Id="rId4" Type="http://schemas.openxmlformats.org/officeDocument/2006/relationships/hyperlink" Target="http://stats.stackexchange.com/questions/82615/a-priori-power-analsis-for-generalized-linear-mixed-effects-model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-bloggers.com/" TargetMode="External"/><Relationship Id="rId3" Type="http://schemas.openxmlformats.org/officeDocument/2006/relationships/hyperlink" Target="http://andrewgelman.com/" TargetMode="External"/><Relationship Id="rId7" Type="http://schemas.openxmlformats.org/officeDocument/2006/relationships/hyperlink" Target="https://errorstatistics.com/" TargetMode="External"/><Relationship Id="rId12" Type="http://schemas.openxmlformats.org/officeDocument/2006/relationships/hyperlink" Target="http://babieslearninglanguage.blogspot.co.uk/" TargetMode="External"/><Relationship Id="rId2" Type="http://schemas.openxmlformats.org/officeDocument/2006/relationships/hyperlink" Target="http://sometimesimwrong.typepad.com/wro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ardsci.wordpress.com/" TargetMode="External"/><Relationship Id="rId11" Type="http://schemas.openxmlformats.org/officeDocument/2006/relationships/hyperlink" Target="http://vasishth-statistics.blogspot.co.uk/" TargetMode="External"/><Relationship Id="rId5" Type="http://schemas.openxmlformats.org/officeDocument/2006/relationships/hyperlink" Target="http://daniellakens.blogspot.co.uk/" TargetMode="External"/><Relationship Id="rId10" Type="http://schemas.openxmlformats.org/officeDocument/2006/relationships/hyperlink" Target="https://pagepiccinini.com/" TargetMode="External"/><Relationship Id="rId4" Type="http://schemas.openxmlformats.org/officeDocument/2006/relationships/hyperlink" Target="http://datacolada.org/" TargetMode="External"/><Relationship Id="rId9" Type="http://schemas.openxmlformats.org/officeDocument/2006/relationships/hyperlink" Target="https://cogtales.wordpress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4. Extra topics: logistic models, ordinal variables, effect sizes, power analysis, transformations, confidence intervals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UCL Linguistics workshop on mixed-effects modelling in R</a:t>
            </a:r>
          </a:p>
          <a:p>
            <a:r>
              <a:rPr lang="en-GB" dirty="0" smtClean="0"/>
              <a:t>18-20 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5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Logistic model coefficients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Negative means a lower proportion (of correct responses or whatever) than whatever it’s being compared to</a:t>
            </a:r>
          </a:p>
          <a:p>
            <a:endParaRPr lang="en-GB" dirty="0"/>
          </a:p>
          <a:p>
            <a:r>
              <a:rPr lang="en-GB" dirty="0" smtClean="0"/>
              <a:t>Often useful to convert these from log odds into proportions in order to make sense of what everything means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487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Logistic model coefficients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i="1" dirty="0" smtClean="0"/>
              <a:t>z</a:t>
            </a:r>
            <a:r>
              <a:rPr lang="en-GB" dirty="0" smtClean="0"/>
              <a:t> statistic for the intercept is comparing it to 0</a:t>
            </a:r>
          </a:p>
          <a:p>
            <a:pPr lvl="1"/>
            <a:r>
              <a:rPr lang="en-GB" dirty="0" smtClean="0"/>
              <a:t>We know from the </a:t>
            </a:r>
            <a:r>
              <a:rPr lang="en-GB" dirty="0" err="1" smtClean="0"/>
              <a:t>log_odds</a:t>
            </a:r>
            <a:r>
              <a:rPr lang="en-GB" dirty="0" smtClean="0"/>
              <a:t>-to-proportion formula from earlier that log odds of 0 means 50%. So the z-score is for </a:t>
            </a:r>
            <a:r>
              <a:rPr lang="en-GB" i="1" dirty="0" smtClean="0"/>
              <a:t>b</a:t>
            </a:r>
            <a:r>
              <a:rPr lang="en-GB" dirty="0" smtClean="0"/>
              <a:t> – log(1/1) == </a:t>
            </a:r>
            <a:r>
              <a:rPr lang="en-GB" i="1" dirty="0" smtClean="0"/>
              <a:t>b</a:t>
            </a:r>
            <a:r>
              <a:rPr lang="en-GB" dirty="0" smtClean="0"/>
              <a:t> – 0 == </a:t>
            </a:r>
            <a:r>
              <a:rPr lang="en-GB" i="1" dirty="0" smtClean="0"/>
              <a:t>b</a:t>
            </a:r>
            <a:endParaRPr lang="en-GB" dirty="0" smtClean="0"/>
          </a:p>
          <a:p>
            <a:r>
              <a:rPr lang="en-GB" dirty="0" smtClean="0"/>
              <a:t>What if your chance level is not truly 50%?</a:t>
            </a:r>
          </a:p>
          <a:p>
            <a:pPr lvl="1"/>
            <a:r>
              <a:rPr lang="en-GB" dirty="0" smtClean="0"/>
              <a:t>E.g., if your experiment was a 3-alternative forced choice task, but you later recoded the variable into “correct” vs. “incorrect”, chance level is 33% (1/2 odds) rather than 50% (1/1 odds)</a:t>
            </a:r>
          </a:p>
          <a:p>
            <a:r>
              <a:rPr lang="en-GB" dirty="0" smtClean="0"/>
              <a:t>We can recalculate our z-score, comparing the intercept to some arbitrary chance level rather than to 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060" y="5016500"/>
            <a:ext cx="5276013" cy="155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03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bad news about logistic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Slow!</a:t>
            </a:r>
          </a:p>
          <a:p>
            <a:r>
              <a:rPr lang="en-GB" dirty="0" smtClean="0"/>
              <a:t>Convergence failures more likely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659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Ordinal variables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822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Ordinal IVs</a:t>
            </a:r>
          </a:p>
          <a:p>
            <a:pPr lvl="1"/>
            <a:r>
              <a:rPr lang="en-GB" dirty="0" smtClean="0"/>
              <a:t>Can be put into a regular mixed-effect model (either </a:t>
            </a:r>
            <a:r>
              <a:rPr lang="en-GB" dirty="0" err="1" smtClean="0"/>
              <a:t>lmer</a:t>
            </a:r>
            <a:r>
              <a:rPr lang="en-GB" dirty="0" smtClean="0"/>
              <a:t> or </a:t>
            </a:r>
            <a:r>
              <a:rPr lang="en-GB" dirty="0" err="1" smtClean="0"/>
              <a:t>glmer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But be careful whether it actually makes sense as an ordinal IV…</a:t>
            </a:r>
          </a:p>
          <a:p>
            <a:pPr lvl="2"/>
            <a:r>
              <a:rPr lang="en-GB" dirty="0" smtClean="0"/>
              <a:t>If some levels are not well represented, it may make more sense to recode as binary</a:t>
            </a:r>
          </a:p>
          <a:p>
            <a:pPr lvl="2"/>
            <a:r>
              <a:rPr lang="en-GB" dirty="0" smtClean="0"/>
              <a:t>If there are enough levels (≥7; some say ≥5) you can treat it as continuous and make your life easier</a:t>
            </a:r>
          </a:p>
          <a:p>
            <a:r>
              <a:rPr lang="en-GB" dirty="0" smtClean="0"/>
              <a:t>Ordinal DVs</a:t>
            </a:r>
          </a:p>
          <a:p>
            <a:pPr lvl="1"/>
            <a:r>
              <a:rPr lang="en-GB" dirty="0" smtClean="0"/>
              <a:t>Use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clmm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 smtClean="0"/>
              <a:t> {ordinal} rather than </a:t>
            </a:r>
            <a:r>
              <a:rPr lang="en-GB" dirty="0" err="1" smtClean="0"/>
              <a:t>lmer</a:t>
            </a:r>
            <a:r>
              <a:rPr lang="en-GB" dirty="0" smtClean="0"/>
              <a:t>/</a:t>
            </a:r>
            <a:r>
              <a:rPr lang="en-GB" dirty="0" err="1" smtClean="0"/>
              <a:t>glmer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952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sizes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89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sizes in mixed-effect models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Some journals (especially in psychology) insist on publishing effect sizes, and often they have specific ones in mind (like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GB" b="0" dirty="0" smtClean="0"/>
                  <a:t>, </a:t>
                </a:r>
                <a:r>
                  <a:rPr lang="en-GB" b="0" i="1" dirty="0" smtClean="0"/>
                  <a:t>R</a:t>
                </a:r>
                <a:r>
                  <a:rPr lang="en-GB" b="0" baseline="30000" dirty="0" smtClean="0"/>
                  <a:t>2</a:t>
                </a:r>
                <a:r>
                  <a:rPr lang="en-GB" b="0" dirty="0" smtClean="0"/>
                  <a:t>, or </a:t>
                </a:r>
                <a:r>
                  <a:rPr lang="en-GB" b="0" i="1" dirty="0" smtClean="0"/>
                  <a:t>d</a:t>
                </a:r>
                <a:r>
                  <a:rPr lang="en-GB" b="0" dirty="0" smtClean="0"/>
                  <a:t>)</a:t>
                </a:r>
              </a:p>
              <a:p>
                <a:endParaRPr lang="en-GB" b="0" dirty="0" smtClean="0"/>
              </a:p>
              <a:p>
                <a:r>
                  <a:rPr lang="en-GB" dirty="0" smtClean="0"/>
                  <a:t>It’s not always clear what the corresponding sizes are for a mixed-effect model</a:t>
                </a:r>
                <a:endParaRPr lang="en-GB" b="0" dirty="0" smtClean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5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Strategies for dealing with effect size (1)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dirty="0" smtClean="0"/>
                  <a:t>Point out that model coefficients are already effect sizes</a:t>
                </a:r>
              </a:p>
              <a:p>
                <a:pPr lvl="1"/>
                <a:r>
                  <a:rPr lang="en-GB" dirty="0" smtClean="0"/>
                  <a:t>Cumming (2014, </a:t>
                </a:r>
                <a:r>
                  <a:rPr lang="en-GB" i="1" dirty="0" smtClean="0"/>
                  <a:t>Psychological Science</a:t>
                </a:r>
                <a:r>
                  <a:rPr lang="en-GB" dirty="0"/>
                  <a:t>): </a:t>
                </a:r>
                <a:r>
                  <a:rPr lang="en-GB" dirty="0" smtClean="0"/>
                  <a:t>“An </a:t>
                </a:r>
                <a:r>
                  <a:rPr lang="en-GB" dirty="0"/>
                  <a:t>ES is simply an amount of anything of </a:t>
                </a:r>
                <a:r>
                  <a:rPr lang="en-GB" dirty="0" smtClean="0"/>
                  <a:t>interest (Cumming </a:t>
                </a:r>
                <a:r>
                  <a:rPr lang="en-GB" dirty="0"/>
                  <a:t>&amp; </a:t>
                </a:r>
                <a:r>
                  <a:rPr lang="en-GB" dirty="0" err="1"/>
                  <a:t>Fidler</a:t>
                </a:r>
                <a:r>
                  <a:rPr lang="en-GB" dirty="0"/>
                  <a:t>, 2009). Means, differences </a:t>
                </a:r>
                <a:r>
                  <a:rPr lang="en-GB" dirty="0" smtClean="0"/>
                  <a:t>between means</a:t>
                </a:r>
                <a:r>
                  <a:rPr lang="en-GB" dirty="0"/>
                  <a:t>, frequencies, correlations, and many other </a:t>
                </a:r>
                <a:r>
                  <a:rPr lang="en-GB" dirty="0" smtClean="0"/>
                  <a:t>familiar quantities </a:t>
                </a:r>
                <a:r>
                  <a:rPr lang="en-GB" dirty="0"/>
                  <a:t>are ESs. A </a:t>
                </a:r>
                <a:r>
                  <a:rPr lang="en-GB" i="1" dirty="0"/>
                  <a:t>p</a:t>
                </a:r>
                <a:r>
                  <a:rPr lang="en-GB" dirty="0"/>
                  <a:t> value, however, is not an ES. </a:t>
                </a:r>
                <a:r>
                  <a:rPr lang="en-GB" dirty="0" smtClean="0"/>
                  <a:t>A sample </a:t>
                </a:r>
                <a:r>
                  <a:rPr lang="en-GB" dirty="0"/>
                  <a:t>ES, calculated from data, is typically our </a:t>
                </a:r>
                <a:r>
                  <a:rPr lang="en-GB" dirty="0" smtClean="0"/>
                  <a:t>point estimate </a:t>
                </a:r>
                <a:r>
                  <a:rPr lang="en-GB" dirty="0"/>
                  <a:t>of the population ES. ESs can be reported </a:t>
                </a:r>
                <a:r>
                  <a:rPr lang="en-GB" dirty="0" smtClean="0"/>
                  <a:t>in original </a:t>
                </a:r>
                <a:r>
                  <a:rPr lang="en-GB" dirty="0"/>
                  <a:t>units (e.g., milliseconds or score units) or </a:t>
                </a:r>
                <a:r>
                  <a:rPr lang="en-GB" dirty="0" smtClean="0"/>
                  <a:t>in some </a:t>
                </a:r>
                <a:r>
                  <a:rPr lang="en-GB" dirty="0"/>
                  <a:t>standardized or units-free measure (e.g., Cohen’s </a:t>
                </a:r>
                <a:r>
                  <a:rPr lang="en-GB" i="1" dirty="0" smtClean="0"/>
                  <a:t>d</a:t>
                </a:r>
                <a:r>
                  <a:rPr lang="en-GB" dirty="0" smtClean="0"/>
                  <a:t>, β</a:t>
                </a:r>
                <a:r>
                  <a:rPr lang="en-GB" dirty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GB" dirty="0" smtClean="0"/>
                  <a:t>, </a:t>
                </a:r>
                <a:r>
                  <a:rPr lang="en-GB" dirty="0"/>
                  <a:t>or a proportion of variance</a:t>
                </a:r>
                <a:r>
                  <a:rPr lang="en-GB" dirty="0" smtClean="0"/>
                  <a:t>).”</a:t>
                </a:r>
              </a:p>
              <a:p>
                <a:pPr lvl="1"/>
                <a:r>
                  <a:rPr lang="en-GB" dirty="0" smtClean="0"/>
                  <a:t>However, while this is true, many editors and reviewers don’t buy it, and sometimes people do need a certain kind of standardized effect size for meta-analysis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5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Strategies for dealing with effect size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Just provide the data so that meta-analysts are welcome to get whatever effect size they like from it</a:t>
            </a:r>
          </a:p>
          <a:p>
            <a:pPr lvl="1"/>
            <a:r>
              <a:rPr lang="en-GB" dirty="0" smtClean="0"/>
              <a:t>Anecdotally, I have also heard stories of editors not being won over by this…</a:t>
            </a:r>
          </a:p>
          <a:p>
            <a:r>
              <a:rPr lang="en-GB" dirty="0" smtClean="0"/>
              <a:t>Use mixed-effect models for your main analysis, but also report supplementary traditional analyses (e.g. ANOVA or t-tests) that give traditional effect size measures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Strategies for dealing with effect size (2)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Report an approximate mixed-effect equivalent of the desired effect size</a:t>
                </a:r>
              </a:p>
              <a:p>
                <a:pPr lvl="1"/>
                <a:r>
                  <a:rPr lang="en-GB" b="1" dirty="0" smtClean="0"/>
                  <a:t>R</a:t>
                </a:r>
                <a:r>
                  <a:rPr lang="en-GB" b="1" baseline="30000" dirty="0" smtClean="0"/>
                  <a:t>2</a:t>
                </a:r>
                <a:r>
                  <a:rPr lang="en-GB" dirty="0" smtClean="0"/>
                  <a:t>: R</a:t>
                </a:r>
                <a:r>
                  <a:rPr lang="en-GB" baseline="30000" dirty="0" smtClean="0"/>
                  <a:t>2</a:t>
                </a:r>
                <a:r>
                  <a:rPr lang="en-GB" baseline="-25000" dirty="0" smtClean="0"/>
                  <a:t>GLMM</a:t>
                </a:r>
                <a:r>
                  <a:rPr lang="en-GB" dirty="0"/>
                  <a:t> (</a:t>
                </a:r>
                <a:r>
                  <a:rPr lang="en-GB" dirty="0">
                    <a:hlinkClick r:id="rId2"/>
                  </a:rPr>
                  <a:t>https://jonlefcheck.net/2013/03/13/r2-for-linear-mixed-effects-models</a:t>
                </a:r>
                <a:r>
                  <a:rPr lang="en-GB" dirty="0" smtClean="0">
                    <a:hlinkClick r:id="rId2"/>
                  </a:rPr>
                  <a:t>/</a:t>
                </a:r>
                <a:r>
                  <a:rPr lang="en-GB" dirty="0" smtClean="0"/>
                  <a:t>)</a:t>
                </a:r>
              </a:p>
              <a:p>
                <a:pPr lvl="1"/>
                <a:r>
                  <a:rPr lang="en-GB" b="1" i="1" dirty="0" smtClean="0"/>
                  <a:t>d</a:t>
                </a:r>
                <a:r>
                  <a:rPr lang="en-GB" dirty="0" smtClean="0"/>
                  <a:t>: standardized </a:t>
                </a:r>
                <a:r>
                  <a:rPr lang="el-GR" dirty="0" smtClean="0"/>
                  <a:t>β</a:t>
                </a:r>
                <a:r>
                  <a:rPr lang="en-GB" dirty="0" smtClean="0"/>
                  <a:t> coefficients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l-GR" b="1" i="1">
                            <a:latin typeface="Cambria Math" panose="02040503050406030204" pitchFamily="18" charset="0"/>
                          </a:rPr>
                          <m:t>𝜼</m:t>
                        </m:r>
                      </m:e>
                      <m:sub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  <m:sup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bSup>
                  </m:oMath>
                </a14:m>
                <a:r>
                  <a:rPr lang="en-GB" dirty="0" smtClean="0"/>
                  <a:t>: sorry, no known equivalent (as far as I know)</a:t>
                </a:r>
              </a:p>
              <a:p>
                <a:pPr lvl="1"/>
                <a:endParaRPr lang="en-GB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36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Code at: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hlinkClick r:id="rId2"/>
              </a:rPr>
              <a:t>http://users.ox.ac.uk/~cpgl0080/UCL_Rworkshop/</a:t>
            </a:r>
            <a:endParaRPr lang="en-GB" dirty="0"/>
          </a:p>
          <a:p>
            <a:pPr marL="0" indent="0" algn="ctr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46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 analysis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004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lmmpower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 smtClean="0"/>
              <a:t> or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liu.liang.linear.power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dirty="0" smtClean="0"/>
              <a:t>{</a:t>
            </a:r>
            <a:r>
              <a:rPr lang="en-GB" dirty="0" err="1" smtClean="0"/>
              <a:t>longpower</a:t>
            </a:r>
            <a:r>
              <a:rPr lang="en-GB" dirty="0" smtClean="0"/>
              <a:t>}; </a:t>
            </a:r>
            <a:r>
              <a:rPr lang="en-GB" dirty="0"/>
              <a:t>see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stats.stackexchange.com/questions/48374/sample-size-calculation-for-mixed-models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Simulation</a:t>
            </a:r>
          </a:p>
          <a:p>
            <a:pPr lvl="1"/>
            <a:r>
              <a:rPr lang="en-GB" dirty="0" smtClean="0"/>
              <a:t>{</a:t>
            </a:r>
            <a:r>
              <a:rPr lang="en-GB" dirty="0" err="1" smtClean="0"/>
              <a:t>pamm</a:t>
            </a:r>
            <a:r>
              <a:rPr lang="en-GB" dirty="0"/>
              <a:t>}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cran.r-project.org/web/packages/pamm/pamm.pdf</a:t>
            </a:r>
            <a:endParaRPr lang="en-GB" dirty="0" smtClean="0"/>
          </a:p>
          <a:p>
            <a:pPr lvl="2"/>
            <a:r>
              <a:rPr lang="en-GB" dirty="0" smtClean="0"/>
              <a:t>Apparently only tests random effects</a:t>
            </a:r>
          </a:p>
          <a:p>
            <a:pPr lvl="1"/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imulate()</a:t>
            </a:r>
            <a:r>
              <a:rPr lang="en-GB" dirty="0" smtClean="0"/>
              <a:t> </a:t>
            </a:r>
            <a:r>
              <a:rPr lang="en-GB" dirty="0"/>
              <a:t>{lme4} </a:t>
            </a:r>
            <a:r>
              <a:rPr lang="en-GB" dirty="0">
                <a:hlinkClick r:id="rId4"/>
              </a:rPr>
              <a:t>http://</a:t>
            </a:r>
            <a:r>
              <a:rPr lang="en-GB" dirty="0" smtClean="0">
                <a:hlinkClick r:id="rId4"/>
              </a:rPr>
              <a:t>stats.stackexchange.com/questions/82615/a-priori-power-analsis-for-generalized-linear-mixed-effects-model</a:t>
            </a:r>
            <a:r>
              <a:rPr lang="en-GB" dirty="0" smtClean="0"/>
              <a:t> </a:t>
            </a:r>
          </a:p>
          <a:p>
            <a:pPr lvl="1"/>
            <a:r>
              <a:rPr lang="en-GB" dirty="0"/>
              <a:t>Simulate it manually (e.g. </a:t>
            </a:r>
            <a:r>
              <a:rPr lang="en-GB" dirty="0">
                <a:hlinkClick r:id="rId5"/>
              </a:rPr>
              <a:t>http://</a:t>
            </a:r>
            <a:r>
              <a:rPr lang="en-GB" dirty="0" smtClean="0">
                <a:hlinkClick r:id="rId5"/>
              </a:rPr>
              <a:t>toddjobe.blogspot.co.uk/2009/09/power-analysis-for-mixed-effect-models.html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781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Transformations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894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motivation behind transformation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Assumption of normality [of residuals]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24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612" y="509587"/>
            <a:ext cx="9248775" cy="583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69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Nowadays people say we shouldn’t transform data…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66094"/>
            <a:ext cx="10515600" cy="392466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08823" y="5506089"/>
            <a:ext cx="46454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http://andrewgelman.com/2013/08/04/19470/</a:t>
            </a:r>
          </a:p>
        </p:txBody>
      </p:sp>
    </p:spTree>
    <p:extLst>
      <p:ext uri="{BB962C8B-B14F-4D97-AF65-F5344CB8AC3E}">
        <p14:creationId xmlns:p14="http://schemas.microsoft.com/office/powerpoint/2010/main" val="74084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skewness has a large effect on the results…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97829"/>
            <a:ext cx="10515600" cy="1779134"/>
          </a:xfrm>
        </p:spPr>
        <p:txBody>
          <a:bodyPr/>
          <a:lstStyle/>
          <a:p>
            <a:r>
              <a:rPr lang="en-GB" dirty="0" smtClean="0"/>
              <a:t>Bootstrapping is (surprisingly) not robust to this (i.e., bootstrapped coefficients will be very different in their significance depending on the transform of the DV)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26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30458"/>
            <a:ext cx="10515600" cy="199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94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My current practice: if I have </a:t>
            </a:r>
            <a:r>
              <a:rPr lang="en-GB" i="1" dirty="0" smtClean="0"/>
              <a:t>a priori</a:t>
            </a:r>
            <a:r>
              <a:rPr lang="en-GB" dirty="0" smtClean="0"/>
              <a:t> reason to expect the data to be problematic (e.g., skewed RT data), I try the simple transforms (</a:t>
            </a:r>
            <a:r>
              <a:rPr lang="en-GB" dirty="0" err="1" smtClean="0"/>
              <a:t>sqrt</a:t>
            </a:r>
            <a:r>
              <a:rPr lang="en-GB" dirty="0" smtClean="0"/>
              <a:t>, log10, log, reflected reciprocal) and use whichever one gives the lowest skewness absolute value (using the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skewness() </a:t>
            </a:r>
            <a:r>
              <a:rPr lang="en-GB" dirty="0" smtClean="0"/>
              <a:t>function from {e1071})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4982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Keeping on top of developments in stats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84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Good blogs to follow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72000" numCol="2" spcCol="108000"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err="1" smtClean="0"/>
              <a:t>Simine</a:t>
            </a:r>
            <a:r>
              <a:rPr lang="en-GB" dirty="0" smtClean="0"/>
              <a:t> </a:t>
            </a:r>
            <a:r>
              <a:rPr lang="en-GB" dirty="0" err="1" smtClean="0"/>
              <a:t>Vazire</a:t>
            </a:r>
            <a:r>
              <a:rPr lang="en-GB" dirty="0"/>
              <a:t>: </a:t>
            </a:r>
            <a:r>
              <a:rPr lang="en-GB" dirty="0">
                <a:hlinkClick r:id="rId2"/>
              </a:rPr>
              <a:t>http://sometimesimwrong.typepad.com/wrong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Andrew </a:t>
            </a:r>
            <a:r>
              <a:rPr lang="en-GB" dirty="0" err="1" smtClean="0"/>
              <a:t>Gelman</a:t>
            </a:r>
            <a:r>
              <a:rPr lang="en-GB" dirty="0"/>
              <a:t>: </a:t>
            </a:r>
            <a:r>
              <a:rPr lang="en-GB" dirty="0">
                <a:hlinkClick r:id="rId3"/>
              </a:rPr>
              <a:t>http://andrewgelman.com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Uri </a:t>
            </a:r>
            <a:r>
              <a:rPr lang="en-GB" dirty="0" err="1" smtClean="0"/>
              <a:t>Simonsohn</a:t>
            </a:r>
            <a:r>
              <a:rPr lang="en-GB" dirty="0"/>
              <a:t>: </a:t>
            </a:r>
            <a:r>
              <a:rPr lang="en-GB" dirty="0">
                <a:hlinkClick r:id="rId4"/>
              </a:rPr>
              <a:t>http://datacolada.org</a:t>
            </a:r>
            <a:r>
              <a:rPr lang="en-GB" dirty="0" smtClean="0">
                <a:hlinkClick r:id="rId4"/>
              </a:rPr>
              <a:t>/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Daniel </a:t>
            </a:r>
            <a:r>
              <a:rPr lang="en-GB" dirty="0" err="1" smtClean="0"/>
              <a:t>Lakens</a:t>
            </a:r>
            <a:r>
              <a:rPr lang="en-GB" dirty="0"/>
              <a:t>: </a:t>
            </a:r>
            <a:r>
              <a:rPr lang="en-GB" dirty="0">
                <a:hlinkClick r:id="rId5"/>
              </a:rPr>
              <a:t>http://daniellakens.blogspot.co.uk</a:t>
            </a:r>
            <a:r>
              <a:rPr lang="en-GB" dirty="0" smtClean="0">
                <a:hlinkClick r:id="rId5"/>
              </a:rPr>
              <a:t>/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Sanjay Srivastava: </a:t>
            </a:r>
            <a:r>
              <a:rPr lang="en-GB" dirty="0">
                <a:hlinkClick r:id="rId6"/>
              </a:rPr>
              <a:t>https://hardsci.wordpress.com</a:t>
            </a:r>
            <a:r>
              <a:rPr lang="en-GB" dirty="0" smtClean="0">
                <a:hlinkClick r:id="rId6"/>
              </a:rPr>
              <a:t>/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Deborah Mayo: </a:t>
            </a:r>
            <a:r>
              <a:rPr lang="en-GB" dirty="0">
                <a:hlinkClick r:id="rId7"/>
              </a:rPr>
              <a:t>https://errorstatistics.com</a:t>
            </a:r>
            <a:r>
              <a:rPr lang="en-GB" dirty="0" smtClean="0">
                <a:hlinkClick r:id="rId7"/>
              </a:rPr>
              <a:t>/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R-bloggers: </a:t>
            </a:r>
            <a:r>
              <a:rPr lang="en-GB" dirty="0">
                <a:hlinkClick r:id="rId8"/>
              </a:rPr>
              <a:t>http://www.r-bloggers.com</a:t>
            </a:r>
            <a:r>
              <a:rPr lang="en-GB" dirty="0" smtClean="0">
                <a:hlinkClick r:id="rId8"/>
              </a:rPr>
              <a:t>/</a:t>
            </a: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Sho</a:t>
            </a:r>
            <a:r>
              <a:rPr lang="en-GB" dirty="0" smtClean="0"/>
              <a:t> Tsuji &amp; </a:t>
            </a:r>
            <a:r>
              <a:rPr lang="en-GB" dirty="0"/>
              <a:t>Christina Bergmann: </a:t>
            </a:r>
            <a:r>
              <a:rPr lang="en-GB" dirty="0">
                <a:hlinkClick r:id="rId9"/>
              </a:rPr>
              <a:t>https://cogtales.wordpress.com</a:t>
            </a:r>
            <a:r>
              <a:rPr lang="en-GB" dirty="0" smtClean="0">
                <a:hlinkClick r:id="rId9"/>
              </a:rPr>
              <a:t>/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Page </a:t>
            </a:r>
            <a:r>
              <a:rPr lang="en-GB" dirty="0" err="1" smtClean="0"/>
              <a:t>Piccinini</a:t>
            </a:r>
            <a:r>
              <a:rPr lang="en-GB" dirty="0"/>
              <a:t>: </a:t>
            </a:r>
            <a:r>
              <a:rPr lang="en-GB" dirty="0">
                <a:hlinkClick r:id="rId10"/>
              </a:rPr>
              <a:t>https://pagepiccinini.com</a:t>
            </a:r>
            <a:r>
              <a:rPr lang="en-GB" dirty="0" smtClean="0">
                <a:hlinkClick r:id="rId10"/>
              </a:rPr>
              <a:t>/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Shravan </a:t>
            </a:r>
            <a:r>
              <a:rPr lang="en-GB" dirty="0" err="1" smtClean="0"/>
              <a:t>Vasishth</a:t>
            </a:r>
            <a:r>
              <a:rPr lang="en-GB" dirty="0"/>
              <a:t>: </a:t>
            </a:r>
            <a:r>
              <a:rPr lang="en-GB" dirty="0">
                <a:hlinkClick r:id="rId11"/>
              </a:rPr>
              <a:t>http://vasishth-statistics.blogspot.co.uk</a:t>
            </a:r>
            <a:r>
              <a:rPr lang="en-GB" dirty="0" smtClean="0">
                <a:hlinkClick r:id="rId11"/>
              </a:rPr>
              <a:t>/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Michael Frank: </a:t>
            </a:r>
            <a:r>
              <a:rPr lang="en-GB" dirty="0">
                <a:hlinkClick r:id="rId12"/>
              </a:rPr>
              <a:t>http://babieslearninglanguage.blogspot.co.uk</a:t>
            </a:r>
            <a:r>
              <a:rPr lang="en-GB" dirty="0" smtClean="0">
                <a:hlinkClick r:id="rId12"/>
              </a:rPr>
              <a:t>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2066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Logistic models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512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Categorical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03277" cy="435133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Categorical data do not meet the assumptions for a simple linear model</a:t>
            </a:r>
            <a:endParaRPr lang="en-GB" dirty="0"/>
          </a:p>
          <a:p>
            <a:r>
              <a:rPr lang="en-GB" dirty="0" smtClean="0"/>
              <a:t>Old solution: within each subject, aggregate the binary response to get a numeric </a:t>
            </a:r>
            <a:r>
              <a:rPr lang="en-GB" i="1" dirty="0" smtClean="0"/>
              <a:t>proportion</a:t>
            </a:r>
            <a:endParaRPr lang="en-GB" dirty="0" smtClean="0"/>
          </a:p>
          <a:p>
            <a:r>
              <a:rPr lang="en-GB" dirty="0" smtClean="0"/>
              <a:t>Problems:</a:t>
            </a:r>
          </a:p>
          <a:p>
            <a:pPr lvl="1"/>
            <a:r>
              <a:rPr lang="en-GB" dirty="0" smtClean="0"/>
              <a:t>Requires aggregating over either subjects or items</a:t>
            </a:r>
          </a:p>
          <a:p>
            <a:pPr lvl="1"/>
            <a:r>
              <a:rPr lang="en-GB" dirty="0" smtClean="0"/>
              <a:t>Doesn’t meet linear assumptions; data are bounded between 0 and 100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24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Logistic regression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Represents coefficients in terms of </a:t>
            </a:r>
            <a:r>
              <a:rPr lang="en-GB" i="1" dirty="0" smtClean="0"/>
              <a:t>log odds</a:t>
            </a:r>
            <a:r>
              <a:rPr lang="en-GB" dirty="0" smtClean="0"/>
              <a:t> rather than proportions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u="sng" dirty="0" smtClean="0"/>
              <a:t>Odds</a:t>
            </a:r>
            <a:r>
              <a:rPr lang="en-GB" dirty="0" smtClean="0"/>
              <a:t>: representing the proportion of some response (e.g. ‘correct’) as the number of that response per every other response</a:t>
            </a:r>
          </a:p>
          <a:p>
            <a:r>
              <a:rPr lang="en-GB" dirty="0" smtClean="0"/>
              <a:t>50% correct: 1 correct for every 1 incorrect, so odds = 1/1 = 1</a:t>
            </a:r>
          </a:p>
          <a:p>
            <a:r>
              <a:rPr lang="en-GB" dirty="0" smtClean="0"/>
              <a:t>33% correct: 1 correct for every 2 incorrect, so odds = 1/2 = .5</a:t>
            </a:r>
          </a:p>
          <a:p>
            <a:r>
              <a:rPr lang="en-GB" dirty="0" smtClean="0"/>
              <a:t>75% correct: 3 correct for every 1 incorrect, so odds = 3/1 = 3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Logistic regression looks at the </a:t>
            </a:r>
            <a:r>
              <a:rPr lang="en-GB" b="1" dirty="0" smtClean="0"/>
              <a:t>log of the odds</a:t>
            </a:r>
            <a:r>
              <a:rPr lang="en-GB" dirty="0" smtClean="0"/>
              <a:t>. While proportion is bounded between 0 and 1, log odds is unbounded and linear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383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962" y="757237"/>
            <a:ext cx="9744075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649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Converting between proportions and log odds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Proportion to log odds:</a:t>
                </a:r>
              </a:p>
              <a:p>
                <a:pPr marL="0" indent="0">
                  <a:buNone/>
                </a:pPr>
                <a:r>
                  <a:rPr lang="en-GB" dirty="0" smtClean="0"/>
                  <a:t>	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type m:val="skw"/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𝑝𝑟𝑜𝑝𝑜𝑟𝑡𝑖𝑜𝑛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 smtClean="0"/>
                  <a:t> </a:t>
                </a:r>
                <a:r>
                  <a:rPr lang="en-GB" i="1" dirty="0" smtClean="0">
                    <a:solidFill>
                      <a:srgbClr val="FF0000"/>
                    </a:solidFill>
                  </a:rPr>
                  <a:t>or</a:t>
                </a:r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𝑝𝑟𝑜𝑝𝑜𝑟𝑡𝑖𝑜𝑛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</m:func>
                  </m:oMath>
                </a14:m>
                <a:r>
                  <a:rPr lang="en-GB" dirty="0" smtClean="0"/>
                  <a:t> </a:t>
                </a:r>
                <a:r>
                  <a:rPr lang="en-GB" i="1" dirty="0" smtClean="0">
                    <a:solidFill>
                      <a:srgbClr val="FF0000"/>
                    </a:solidFill>
                  </a:rPr>
                  <a:t>or</a:t>
                </a:r>
                <a:r>
                  <a:rPr lang="en-GB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⁡(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𝑝𝑟𝑜𝑝𝑜𝑟𝑡𝑖𝑜𝑛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𝑝𝑟𝑜𝑝𝑜𝑟𝑡𝑖𝑜𝑛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 smtClean="0"/>
              </a:p>
              <a:p>
                <a:endParaRPr lang="en-GB" dirty="0" smtClean="0"/>
              </a:p>
              <a:p>
                <a:r>
                  <a:rPr lang="en-GB" dirty="0" smtClean="0"/>
                  <a:t>Log odds back to proportion</a:t>
                </a:r>
              </a:p>
              <a:p>
                <a:pPr marL="0" indent="0">
                  <a:buNone/>
                </a:pPr>
                <a:r>
                  <a:rPr lang="en-GB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𝑙𝑜𝑔𝑜𝑑𝑑𝑠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𝑙𝑜𝑔𝑜𝑑𝑑𝑠</m:t>
                            </m:r>
                          </m:sup>
                        </m:sSup>
                      </m:den>
                    </m:f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291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26439"/>
            <a:ext cx="10515600" cy="465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126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Doing a logistic mixed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</a:t>
            </a:r>
            <a:r>
              <a:rPr lang="en-GB" dirty="0" err="1" smtClean="0"/>
              <a:t>glmer</a:t>
            </a:r>
            <a:r>
              <a:rPr lang="en-GB" dirty="0" smtClean="0"/>
              <a:t>() instead of </a:t>
            </a:r>
            <a:r>
              <a:rPr lang="en-GB" dirty="0" err="1" smtClean="0"/>
              <a:t>lmer</a:t>
            </a:r>
            <a:r>
              <a:rPr lang="en-GB" dirty="0" smtClean="0"/>
              <a:t>() [</a:t>
            </a:r>
            <a:r>
              <a:rPr lang="en-GB" i="1" dirty="0" smtClean="0"/>
              <a:t>g</a:t>
            </a:r>
            <a:r>
              <a:rPr lang="en-GB" dirty="0" smtClean="0"/>
              <a:t> is for </a:t>
            </a:r>
            <a:r>
              <a:rPr lang="en-GB" i="1" dirty="0" smtClean="0"/>
              <a:t>generalized</a:t>
            </a:r>
            <a:r>
              <a:rPr lang="en-GB" dirty="0" smtClean="0"/>
              <a:t>]</a:t>
            </a:r>
          </a:p>
          <a:p>
            <a:r>
              <a:rPr lang="en-GB" dirty="0" smtClean="0"/>
              <a:t>Specify family=“binomial” in the model</a:t>
            </a:r>
          </a:p>
          <a:p>
            <a:r>
              <a:rPr lang="en-GB" dirty="0" smtClean="0"/>
              <a:t>Use a binomial (factor or logical) DV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glmer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Correct ~ Condition + 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Condition|Subject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+ 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Condition|Item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data, family=“binomial” 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880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9173</TotalTime>
  <Words>1064</Words>
  <Application>Microsoft Office PowerPoint</Application>
  <PresentationFormat>Widescreen</PresentationFormat>
  <Paragraphs>131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Courier New</vt:lpstr>
      <vt:lpstr>Office Theme</vt:lpstr>
      <vt:lpstr>4. Extra topics: logistic models, ordinal variables, effect sizes, power analysis, transformations, confidence intervals</vt:lpstr>
      <vt:lpstr>PowerPoint Presentation</vt:lpstr>
      <vt:lpstr>Logistic models</vt:lpstr>
      <vt:lpstr>Categorical outcomes</vt:lpstr>
      <vt:lpstr>Logistic regression</vt:lpstr>
      <vt:lpstr>PowerPoint Presentation</vt:lpstr>
      <vt:lpstr>Converting between proportions and log odds</vt:lpstr>
      <vt:lpstr>PowerPoint Presentation</vt:lpstr>
      <vt:lpstr>Doing a logistic mixed model</vt:lpstr>
      <vt:lpstr>Logistic model coefficients</vt:lpstr>
      <vt:lpstr>Logistic model coefficients</vt:lpstr>
      <vt:lpstr>The bad news about logistic models</vt:lpstr>
      <vt:lpstr>Ordinal variables</vt:lpstr>
      <vt:lpstr>PowerPoint Presentation</vt:lpstr>
      <vt:lpstr>Effect sizes</vt:lpstr>
      <vt:lpstr>Effect sizes in mixed-effect models</vt:lpstr>
      <vt:lpstr>Strategies for dealing with effect size (1)</vt:lpstr>
      <vt:lpstr>Strategies for dealing with effect size (2)</vt:lpstr>
      <vt:lpstr>Strategies for dealing with effect size (2)</vt:lpstr>
      <vt:lpstr>Power analysis</vt:lpstr>
      <vt:lpstr>Power analysis</vt:lpstr>
      <vt:lpstr>Transformations</vt:lpstr>
      <vt:lpstr>The motivation behind transformation</vt:lpstr>
      <vt:lpstr>PowerPoint Presentation</vt:lpstr>
      <vt:lpstr>Nowadays people say we shouldn’t transform data…</vt:lpstr>
      <vt:lpstr>But skewness has a large effect on the results…</vt:lpstr>
      <vt:lpstr>PowerPoint Presentation</vt:lpstr>
      <vt:lpstr>Keeping on top of developments in stats</vt:lpstr>
      <vt:lpstr>Good blogs to follow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Politzer-Ahles</dc:creator>
  <cp:lastModifiedBy>Stephen Politzer-Ahles</cp:lastModifiedBy>
  <cp:revision>198</cp:revision>
  <dcterms:created xsi:type="dcterms:W3CDTF">2016-05-12T12:29:11Z</dcterms:created>
  <dcterms:modified xsi:type="dcterms:W3CDTF">2016-05-27T09:38:47Z</dcterms:modified>
</cp:coreProperties>
</file>